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y="5143500" cx="9144000"/>
  <p:notesSz cx="6858000" cy="9144000"/>
  <p:embeddedFontLst>
    <p:embeddedFont>
      <p:font typeface="Raleway"/>
      <p:regular r:id="rId22"/>
      <p:bold r:id="rId23"/>
      <p:italic r:id="rId24"/>
      <p:boldItalic r:id="rId25"/>
    </p:embeddedFont>
    <p:embeddedFont>
      <p:font typeface="Roboto"/>
      <p:regular r:id="rId26"/>
      <p:bold r:id="rId27"/>
      <p:italic r:id="rId28"/>
      <p:boldItalic r:id="rId29"/>
    </p:embeddedFont>
    <p:embeddedFont>
      <p:font typeface="Montserrat"/>
      <p:regular r:id="rId30"/>
      <p:bold r:id="rId31"/>
      <p:italic r:id="rId32"/>
      <p:boldItalic r:id="rId33"/>
    </p:embeddedFont>
    <p:embeddedFont>
      <p:font typeface="Source Sans Pro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A4B2381-7B04-4B02-8FF1-5D54765C9382}">
  <a:tblStyle styleId="{4A4B2381-7B04-4B02-8FF1-5D54765C9382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font" Target="fonts/Raleway-regular.fntdata"/><Relationship Id="rId21" Type="http://schemas.openxmlformats.org/officeDocument/2006/relationships/slide" Target="slides/slide15.xml"/><Relationship Id="rId24" Type="http://schemas.openxmlformats.org/officeDocument/2006/relationships/font" Target="fonts/Raleway-italic.fntdata"/><Relationship Id="rId23" Type="http://schemas.openxmlformats.org/officeDocument/2006/relationships/font" Target="fonts/Raleway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Roboto-regular.fntdata"/><Relationship Id="rId25" Type="http://schemas.openxmlformats.org/officeDocument/2006/relationships/font" Target="fonts/Raleway-boldItalic.fntdata"/><Relationship Id="rId28" Type="http://schemas.openxmlformats.org/officeDocument/2006/relationships/font" Target="fonts/Roboto-italic.fntdata"/><Relationship Id="rId27" Type="http://schemas.openxmlformats.org/officeDocument/2006/relationships/font" Target="fonts/Roboto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Roboto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ontserrat-bold.fntdata"/><Relationship Id="rId30" Type="http://schemas.openxmlformats.org/officeDocument/2006/relationships/font" Target="fonts/Montserrat-regular.fntdata"/><Relationship Id="rId11" Type="http://schemas.openxmlformats.org/officeDocument/2006/relationships/slide" Target="slides/slide5.xml"/><Relationship Id="rId33" Type="http://schemas.openxmlformats.org/officeDocument/2006/relationships/font" Target="fonts/Montserrat-boldItalic.fntdata"/><Relationship Id="rId10" Type="http://schemas.openxmlformats.org/officeDocument/2006/relationships/slide" Target="slides/slide4.xml"/><Relationship Id="rId32" Type="http://schemas.openxmlformats.org/officeDocument/2006/relationships/font" Target="fonts/Montserrat-italic.fntdata"/><Relationship Id="rId13" Type="http://schemas.openxmlformats.org/officeDocument/2006/relationships/slide" Target="slides/slide7.xml"/><Relationship Id="rId35" Type="http://schemas.openxmlformats.org/officeDocument/2006/relationships/font" Target="fonts/SourceSansPro-bold.fntdata"/><Relationship Id="rId12" Type="http://schemas.openxmlformats.org/officeDocument/2006/relationships/slide" Target="slides/slide6.xml"/><Relationship Id="rId34" Type="http://schemas.openxmlformats.org/officeDocument/2006/relationships/font" Target="fonts/SourceSansPro-regular.fntdata"/><Relationship Id="rId15" Type="http://schemas.openxmlformats.org/officeDocument/2006/relationships/slide" Target="slides/slide9.xml"/><Relationship Id="rId37" Type="http://schemas.openxmlformats.org/officeDocument/2006/relationships/font" Target="fonts/SourceSansPro-boldItalic.fntdata"/><Relationship Id="rId14" Type="http://schemas.openxmlformats.org/officeDocument/2006/relationships/slide" Target="slides/slide8.xml"/><Relationship Id="rId36" Type="http://schemas.openxmlformats.org/officeDocument/2006/relationships/font" Target="fonts/SourceSansPro-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a6f8cb1613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a6f8cb1613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a6f8cb1613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a6f8cb1613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a6f8cb1613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a6f8cb1613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a6f8cb1613_0_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a6f8cb1613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a6f8cb1613_0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a6f8cb1613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a6f8cb1613_0_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a6f8cb1613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a6f8cb1613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a6f8cb1613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a6f8cb1613_0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a6f8cb1613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a6f8cb1613_0_3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a6f8cb1613_0_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a6f8cb1613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a6f8cb1613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Everyone has their own style. Don’t just copy someone else, what works for them might not work for you.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Some people need to do multiple run throughs before a presentation. Some memorise pages of notes, or have lots of speakers notes on their screen. Some do better ‘winging it’ with minimal </a:t>
            </a:r>
            <a:r>
              <a:rPr lang="en-GB"/>
              <a:t>preparation</a:t>
            </a:r>
            <a:r>
              <a:rPr lang="en-GB"/>
              <a:t>. Find what works for you.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a6f8cb1613_0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a6f8cb1613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We’ve all see the daily COVID-19 briefings, </a:t>
            </a:r>
            <a:r>
              <a:rPr lang="en-GB"/>
              <a:t>basically</a:t>
            </a:r>
            <a:r>
              <a:rPr lang="en-GB"/>
              <a:t>, don’t do that.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a6f8cb1613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a6f8cb1613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a6f8cb1613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a6f8cb1613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a6f8cb1613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a6f8cb1613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743001"/>
            <a:ext cx="8520600" cy="200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2845182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3"/>
          <p:cNvSpPr txBox="1"/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2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636800" y="80700"/>
            <a:ext cx="4426500" cy="498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9" name="Google Shape;39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" name="Google Shape;40;p9"/>
          <p:cNvSpPr txBox="1"/>
          <p:nvPr>
            <p:ph type="title"/>
          </p:nvPr>
        </p:nvSpPr>
        <p:spPr>
          <a:xfrm>
            <a:off x="265500" y="1181700"/>
            <a:ext cx="4045200" cy="15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1" name="Google Shape;41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2" name="Google Shape;42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" name="Google Shape;43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6" name="Google Shape;46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lu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1" Type="http://schemas.openxmlformats.org/officeDocument/2006/relationships/image" Target="../media/image1.png"/><Relationship Id="rId10" Type="http://schemas.openxmlformats.org/officeDocument/2006/relationships/image" Target="../media/image21.png"/><Relationship Id="rId9" Type="http://schemas.openxmlformats.org/officeDocument/2006/relationships/image" Target="../media/image23.png"/><Relationship Id="rId5" Type="http://schemas.openxmlformats.org/officeDocument/2006/relationships/image" Target="../media/image19.png"/><Relationship Id="rId6" Type="http://schemas.openxmlformats.org/officeDocument/2006/relationships/image" Target="../media/image22.png"/><Relationship Id="rId7" Type="http://schemas.openxmlformats.org/officeDocument/2006/relationships/image" Target="../media/image18.png"/><Relationship Id="rId8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37.jpg"/><Relationship Id="rId5" Type="http://schemas.openxmlformats.org/officeDocument/2006/relationships/image" Target="../media/image3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Relationship Id="rId4" Type="http://schemas.openxmlformats.org/officeDocument/2006/relationships/image" Target="../media/image26.png"/><Relationship Id="rId5" Type="http://schemas.openxmlformats.org/officeDocument/2006/relationships/image" Target="../media/image24.png"/><Relationship Id="rId6" Type="http://schemas.openxmlformats.org/officeDocument/2006/relationships/image" Target="../media/image32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youtube.com/watch?v=OFPwDe22CoY" TargetMode="External"/><Relationship Id="rId4" Type="http://schemas.openxmlformats.org/officeDocument/2006/relationships/hyperlink" Target="https://t.co/mCFMuhrMz3?amp=1" TargetMode="External"/><Relationship Id="rId5" Type="http://schemas.openxmlformats.org/officeDocument/2006/relationships/hyperlink" Target="https://www.youtube.com/watch?v=I49wV6IsDAs" TargetMode="External"/><Relationship Id="rId6" Type="http://schemas.openxmlformats.org/officeDocument/2006/relationships/hyperlink" Target="https://www.youtube.com/watch?v=YZXUcYGprDY" TargetMode="External"/><Relationship Id="rId7" Type="http://schemas.openxmlformats.org/officeDocument/2006/relationships/hyperlink" Target="https://www.youtube.com/watch?v=Q5WT2vweFRY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10" Type="http://schemas.openxmlformats.org/officeDocument/2006/relationships/image" Target="../media/image33.jpg"/><Relationship Id="rId9" Type="http://schemas.openxmlformats.org/officeDocument/2006/relationships/image" Target="../media/image34.jpg"/><Relationship Id="rId5" Type="http://schemas.openxmlformats.org/officeDocument/2006/relationships/image" Target="../media/image14.png"/><Relationship Id="rId6" Type="http://schemas.openxmlformats.org/officeDocument/2006/relationships/image" Target="../media/image1.png"/><Relationship Id="rId7" Type="http://schemas.openxmlformats.org/officeDocument/2006/relationships/image" Target="../media/image11.png"/><Relationship Id="rId8" Type="http://schemas.openxmlformats.org/officeDocument/2006/relationships/image" Target="../media/image3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5" Type="http://schemas.openxmlformats.org/officeDocument/2006/relationships/image" Target="../media/image15.png"/><Relationship Id="rId6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31.png"/><Relationship Id="rId5" Type="http://schemas.openxmlformats.org/officeDocument/2006/relationships/image" Target="../media/image3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Relationship Id="rId4" Type="http://schemas.openxmlformats.org/officeDocument/2006/relationships/image" Target="../media/image6.png"/><Relationship Id="rId5" Type="http://schemas.openxmlformats.org/officeDocument/2006/relationships/image" Target="../media/image13.png"/><Relationship Id="rId6" Type="http://schemas.openxmlformats.org/officeDocument/2006/relationships/image" Target="../media/image3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type="ctrTitle"/>
          </p:nvPr>
        </p:nvSpPr>
        <p:spPr>
          <a:xfrm>
            <a:off x="485875" y="264475"/>
            <a:ext cx="8183700" cy="180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Presenting with authority </a:t>
            </a:r>
            <a:endParaRPr sz="6500">
              <a:solidFill>
                <a:schemeClr val="accent5"/>
              </a:solidFill>
            </a:endParaRPr>
          </a:p>
        </p:txBody>
      </p:sp>
      <p:sp>
        <p:nvSpPr>
          <p:cNvPr id="59" name="Google Shape;59;p13"/>
          <p:cNvSpPr txBox="1"/>
          <p:nvPr>
            <p:ph idx="1" type="subTitle"/>
          </p:nvPr>
        </p:nvSpPr>
        <p:spPr>
          <a:xfrm>
            <a:off x="485875" y="2130050"/>
            <a:ext cx="8183700" cy="46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How to</a:t>
            </a:r>
            <a:r>
              <a:rPr lang="en-GB" sz="16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 present yourself and your data with confidence</a:t>
            </a:r>
            <a:endParaRPr sz="3000">
              <a:solidFill>
                <a:schemeClr val="accent5"/>
              </a:solidFill>
            </a:endParaRPr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9075" y="264475"/>
            <a:ext cx="2836230" cy="861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3"/>
          <p:cNvSpPr txBox="1"/>
          <p:nvPr>
            <p:ph idx="1" type="subTitle"/>
          </p:nvPr>
        </p:nvSpPr>
        <p:spPr>
          <a:xfrm>
            <a:off x="480150" y="4423400"/>
            <a:ext cx="8183700" cy="46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@zoe_on_the_go    </a:t>
            </a:r>
            <a:r>
              <a:rPr lang="en-GB" sz="18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GB" sz="16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          </a:t>
            </a:r>
            <a:r>
              <a:rPr b="1" lang="en-GB" sz="16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GB" sz="20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 #busiscc20</a:t>
            </a:r>
            <a:endParaRPr b="1" sz="2000">
              <a:solidFill>
                <a:schemeClr val="accent5"/>
              </a:solidFill>
            </a:endParaRPr>
          </a:p>
        </p:txBody>
      </p:sp>
      <p:pic>
        <p:nvPicPr>
          <p:cNvPr id="62" name="Google Shape;6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1725" y="4299598"/>
            <a:ext cx="1492000" cy="716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/>
          <p:nvPr/>
        </p:nvSpPr>
        <p:spPr>
          <a:xfrm>
            <a:off x="125" y="776675"/>
            <a:ext cx="9144000" cy="56400"/>
          </a:xfrm>
          <a:prstGeom prst="rect">
            <a:avLst/>
          </a:prstGeom>
          <a:solidFill>
            <a:srgbClr val="11AD9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2"/>
          <p:cNvSpPr txBox="1"/>
          <p:nvPr/>
        </p:nvSpPr>
        <p:spPr>
          <a:xfrm>
            <a:off x="240050" y="833075"/>
            <a:ext cx="8592300" cy="5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latin typeface="Montserrat"/>
                <a:ea typeface="Montserrat"/>
                <a:cs typeface="Montserrat"/>
                <a:sym typeface="Montserrat"/>
              </a:rPr>
              <a:t>Adult social care jobs in numbers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0" name="Google Shape;150;p22"/>
          <p:cNvSpPr txBox="1"/>
          <p:nvPr/>
        </p:nvSpPr>
        <p:spPr>
          <a:xfrm>
            <a:off x="823075" y="1568588"/>
            <a:ext cx="2187300" cy="5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18,500 care organisations, predominantly small and private sector, in England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51" name="Google Shape;151;p22"/>
          <p:cNvCxnSpPr/>
          <p:nvPr/>
        </p:nvCxnSpPr>
        <p:spPr>
          <a:xfrm>
            <a:off x="823075" y="1576256"/>
            <a:ext cx="0" cy="590400"/>
          </a:xfrm>
          <a:prstGeom prst="straightConnector1">
            <a:avLst/>
          </a:prstGeom>
          <a:noFill/>
          <a:ln cap="flat" cmpd="sng" w="38100">
            <a:solidFill>
              <a:srgbClr val="0072CE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2" name="Google Shape;152;p22"/>
          <p:cNvSpPr txBox="1"/>
          <p:nvPr/>
        </p:nvSpPr>
        <p:spPr>
          <a:xfrm>
            <a:off x="3877600" y="1552903"/>
            <a:ext cx="21873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1.49 million people work in ASC in England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3" name="Google Shape;153;p22"/>
          <p:cNvSpPr txBox="1"/>
          <p:nvPr/>
        </p:nvSpPr>
        <p:spPr>
          <a:xfrm>
            <a:off x="827672" y="2743713"/>
            <a:ext cx="24501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59% of all jobs are in a private establishment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4" name="Google Shape;154;p22"/>
          <p:cNvSpPr txBox="1"/>
          <p:nvPr/>
        </p:nvSpPr>
        <p:spPr>
          <a:xfrm>
            <a:off x="6884899" y="1546665"/>
            <a:ext cx="2162700" cy="5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122,000 vacancies (7.8% vacancy rate)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5" name="Google Shape;155;p22"/>
          <p:cNvSpPr txBox="1"/>
          <p:nvPr/>
        </p:nvSpPr>
        <p:spPr>
          <a:xfrm>
            <a:off x="3903445" y="2782115"/>
            <a:ext cx="21873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£2,230 - cost of training each employee </a:t>
            </a:r>
            <a:br>
              <a:rPr lang="en-GB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(The Wolverhampton Position 2016)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6" name="Google Shape;156;p22"/>
          <p:cNvSpPr txBox="1"/>
          <p:nvPr/>
        </p:nvSpPr>
        <p:spPr>
          <a:xfrm>
            <a:off x="6867206" y="2760884"/>
            <a:ext cx="20418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1.21 staff starting for every 1 that leaves the industry</a:t>
            </a:r>
            <a:br>
              <a:rPr lang="en-GB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(The Wolverhampton Position 2016)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7" name="Google Shape;157;p22"/>
          <p:cNvSpPr txBox="1"/>
          <p:nvPr/>
        </p:nvSpPr>
        <p:spPr>
          <a:xfrm>
            <a:off x="832428" y="3959938"/>
            <a:ext cx="24501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83% of people would continue working in the sector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8" name="Google Shape;158;p22"/>
          <p:cNvSpPr txBox="1"/>
          <p:nvPr/>
        </p:nvSpPr>
        <p:spPr>
          <a:xfrm>
            <a:off x="6849972" y="4015566"/>
            <a:ext cx="19809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No Mi / Bi available from a single accurate source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59" name="Google Shape;159;p22"/>
          <p:cNvCxnSpPr/>
          <p:nvPr/>
        </p:nvCxnSpPr>
        <p:spPr>
          <a:xfrm>
            <a:off x="3877606" y="1537725"/>
            <a:ext cx="0" cy="590400"/>
          </a:xfrm>
          <a:prstGeom prst="straightConnector1">
            <a:avLst/>
          </a:prstGeom>
          <a:noFill/>
          <a:ln cap="flat" cmpd="sng" w="38100">
            <a:solidFill>
              <a:srgbClr val="0072C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0" name="Google Shape;160;p22"/>
          <p:cNvCxnSpPr/>
          <p:nvPr/>
        </p:nvCxnSpPr>
        <p:spPr>
          <a:xfrm>
            <a:off x="827678" y="2742409"/>
            <a:ext cx="0" cy="590400"/>
          </a:xfrm>
          <a:prstGeom prst="straightConnector1">
            <a:avLst/>
          </a:prstGeom>
          <a:noFill/>
          <a:ln cap="flat" cmpd="sng" w="38100">
            <a:solidFill>
              <a:srgbClr val="0072C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1" name="Google Shape;161;p22"/>
          <p:cNvCxnSpPr/>
          <p:nvPr/>
        </p:nvCxnSpPr>
        <p:spPr>
          <a:xfrm>
            <a:off x="6873050" y="1546671"/>
            <a:ext cx="0" cy="590400"/>
          </a:xfrm>
          <a:prstGeom prst="straightConnector1">
            <a:avLst/>
          </a:prstGeom>
          <a:noFill/>
          <a:ln cap="flat" cmpd="sng" w="38100">
            <a:solidFill>
              <a:srgbClr val="0072C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2" name="Google Shape;162;p22"/>
          <p:cNvCxnSpPr/>
          <p:nvPr/>
        </p:nvCxnSpPr>
        <p:spPr>
          <a:xfrm>
            <a:off x="3877594" y="2794109"/>
            <a:ext cx="0" cy="590400"/>
          </a:xfrm>
          <a:prstGeom prst="straightConnector1">
            <a:avLst/>
          </a:prstGeom>
          <a:noFill/>
          <a:ln cap="flat" cmpd="sng" w="38100">
            <a:solidFill>
              <a:srgbClr val="0072C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3" name="Google Shape;163;p22"/>
          <p:cNvCxnSpPr/>
          <p:nvPr/>
        </p:nvCxnSpPr>
        <p:spPr>
          <a:xfrm>
            <a:off x="6867200" y="2759634"/>
            <a:ext cx="0" cy="590400"/>
          </a:xfrm>
          <a:prstGeom prst="straightConnector1">
            <a:avLst/>
          </a:prstGeom>
          <a:noFill/>
          <a:ln cap="flat" cmpd="sng" w="38100">
            <a:solidFill>
              <a:srgbClr val="0072C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4" name="Google Shape;164;p22"/>
          <p:cNvCxnSpPr/>
          <p:nvPr/>
        </p:nvCxnSpPr>
        <p:spPr>
          <a:xfrm>
            <a:off x="827684" y="3953184"/>
            <a:ext cx="0" cy="590400"/>
          </a:xfrm>
          <a:prstGeom prst="straightConnector1">
            <a:avLst/>
          </a:prstGeom>
          <a:noFill/>
          <a:ln cap="flat" cmpd="sng" w="38100">
            <a:solidFill>
              <a:srgbClr val="0072C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5" name="Google Shape;165;p22"/>
          <p:cNvCxnSpPr/>
          <p:nvPr/>
        </p:nvCxnSpPr>
        <p:spPr>
          <a:xfrm>
            <a:off x="3877600" y="4004884"/>
            <a:ext cx="0" cy="590400"/>
          </a:xfrm>
          <a:prstGeom prst="straightConnector1">
            <a:avLst/>
          </a:prstGeom>
          <a:noFill/>
          <a:ln cap="flat" cmpd="sng" w="38100">
            <a:solidFill>
              <a:srgbClr val="0072C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6" name="Google Shape;166;p22"/>
          <p:cNvCxnSpPr/>
          <p:nvPr/>
        </p:nvCxnSpPr>
        <p:spPr>
          <a:xfrm>
            <a:off x="6849975" y="4004884"/>
            <a:ext cx="0" cy="590400"/>
          </a:xfrm>
          <a:prstGeom prst="straightConnector1">
            <a:avLst/>
          </a:prstGeom>
          <a:noFill/>
          <a:ln cap="flat" cmpd="sng" w="38100">
            <a:solidFill>
              <a:srgbClr val="0072CE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67" name="Google Shape;16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044" y="1570400"/>
            <a:ext cx="586800" cy="58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3638" y="1570400"/>
            <a:ext cx="586800" cy="58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5575" y="1578050"/>
            <a:ext cx="586800" cy="58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0525" y="3943125"/>
            <a:ext cx="586800" cy="58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0538" y="2772588"/>
            <a:ext cx="586800" cy="58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2"/>
          <p:cNvSpPr txBox="1"/>
          <p:nvPr/>
        </p:nvSpPr>
        <p:spPr>
          <a:xfrm>
            <a:off x="3264950" y="2795903"/>
            <a:ext cx="586800" cy="58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00A499"/>
                </a:solidFill>
              </a:rPr>
              <a:t>£</a:t>
            </a:r>
            <a:endParaRPr b="1" sz="3000">
              <a:solidFill>
                <a:srgbClr val="00A499"/>
              </a:solidFill>
            </a:endParaRPr>
          </a:p>
        </p:txBody>
      </p:sp>
      <p:pic>
        <p:nvPicPr>
          <p:cNvPr id="173" name="Google Shape;173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85575" y="2834325"/>
            <a:ext cx="586800" cy="58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85575" y="4012150"/>
            <a:ext cx="586800" cy="58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2"/>
          <p:cNvSpPr txBox="1"/>
          <p:nvPr/>
        </p:nvSpPr>
        <p:spPr>
          <a:xfrm>
            <a:off x="3903450" y="3971403"/>
            <a:ext cx="21627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Only 1 in 25 people considering a job in ASC go on to apply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6" name="Google Shape;176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13225" y="4021450"/>
            <a:ext cx="586800" cy="58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2"/>
          <p:cNvSpPr txBox="1"/>
          <p:nvPr/>
        </p:nvSpPr>
        <p:spPr>
          <a:xfrm>
            <a:off x="240050" y="74300"/>
            <a:ext cx="84453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rPr>
              <a:t>Surely we just need to use the numbers?</a:t>
            </a:r>
            <a:endParaRPr b="1" sz="3000">
              <a:solidFill>
                <a:schemeClr val="accent5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78" name="Google Shape;178;p2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4730700"/>
            <a:ext cx="1359800" cy="4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5"/>
                </a:solidFill>
              </a:rPr>
              <a:t>Knowing what data to use and when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184" name="Google Shape;184;p23"/>
          <p:cNvSpPr txBox="1"/>
          <p:nvPr>
            <p:ph idx="1" type="body"/>
          </p:nvPr>
        </p:nvSpPr>
        <p:spPr>
          <a:xfrm>
            <a:off x="311700" y="1152475"/>
            <a:ext cx="7325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6C6C6C"/>
                </a:solidFill>
                <a:highlight>
                  <a:srgbClr val="FFFFFF"/>
                </a:highlight>
              </a:rPr>
              <a:t>Quantitative</a:t>
            </a:r>
            <a:r>
              <a:rPr lang="en-GB" sz="1400">
                <a:solidFill>
                  <a:srgbClr val="6C6C6C"/>
                </a:solidFill>
                <a:highlight>
                  <a:srgbClr val="FFFFFF"/>
                </a:highlight>
              </a:rPr>
              <a:t> data can be easy to analyse and help people </a:t>
            </a:r>
            <a:r>
              <a:rPr lang="en-GB" sz="1400">
                <a:solidFill>
                  <a:srgbClr val="6C6C6C"/>
                </a:solidFill>
                <a:highlight>
                  <a:srgbClr val="FFFFFF"/>
                </a:highlight>
              </a:rPr>
              <a:t>understand things.</a:t>
            </a:r>
            <a:r>
              <a:rPr lang="en-GB" sz="1400">
                <a:solidFill>
                  <a:srgbClr val="6C6C6C"/>
                </a:solidFill>
                <a:highlight>
                  <a:srgbClr val="FFFFFF"/>
                </a:highlight>
              </a:rPr>
              <a:t> </a:t>
            </a:r>
            <a:endParaRPr sz="1400">
              <a:solidFill>
                <a:srgbClr val="6C6C6C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6C6C6C"/>
                </a:solidFill>
                <a:highlight>
                  <a:srgbClr val="FFFFFF"/>
                </a:highlight>
              </a:rPr>
              <a:t>U</a:t>
            </a:r>
            <a:r>
              <a:rPr lang="en-GB" sz="1400">
                <a:solidFill>
                  <a:srgbClr val="6C6C6C"/>
                </a:solidFill>
                <a:highlight>
                  <a:srgbClr val="FFFFFF"/>
                </a:highlight>
              </a:rPr>
              <a:t>sing qualitative data in reporting helps make it more relevant/ personal and can add useful narrative. 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400"/>
              <a:t>You don’t always need both, but it can </a:t>
            </a:r>
            <a:r>
              <a:rPr lang="en-GB" sz="1400"/>
              <a:t>definitely</a:t>
            </a:r>
            <a:r>
              <a:rPr lang="en-GB" sz="1400"/>
              <a:t> help. 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400"/>
              <a:t>When choosing what kind of data to use the things to consider are: </a:t>
            </a:r>
            <a:endParaRPr sz="1400"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Who is your audience?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What are you trying to achieve? 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Have you got a wide enough sample?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How are you going to present the data? </a:t>
            </a:r>
            <a:endParaRPr sz="14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3"/>
          <p:cNvSpPr/>
          <p:nvPr/>
        </p:nvSpPr>
        <p:spPr>
          <a:xfrm>
            <a:off x="7636825" y="0"/>
            <a:ext cx="15072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dk1"/>
              </a:highlight>
            </a:endParaRPr>
          </a:p>
        </p:txBody>
      </p:sp>
      <p:pic>
        <p:nvPicPr>
          <p:cNvPr id="186" name="Google Shape;18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30700"/>
            <a:ext cx="1359800" cy="4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5"/>
                </a:solidFill>
              </a:rPr>
              <a:t>How to present data well: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192" name="Google Shape;192;p24"/>
          <p:cNvSpPr txBox="1"/>
          <p:nvPr>
            <p:ph idx="1" type="body"/>
          </p:nvPr>
        </p:nvSpPr>
        <p:spPr>
          <a:xfrm>
            <a:off x="311700" y="1152475"/>
            <a:ext cx="6651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en-GB" sz="1700"/>
              <a:t>Remember numbers on their own mean nothing, context is everything. </a:t>
            </a:r>
            <a:endParaRPr sz="1700"/>
          </a:p>
          <a:p>
            <a:pPr indent="-336550" lvl="0" marL="457200" rtl="0" algn="l">
              <a:spcBef>
                <a:spcPts val="1600"/>
              </a:spcBef>
              <a:spcAft>
                <a:spcPts val="0"/>
              </a:spcAft>
              <a:buSzPts val="1700"/>
              <a:buChar char="●"/>
            </a:pPr>
            <a:r>
              <a:rPr lang="en-GB" sz="1700"/>
              <a:t>Focus on the output you are trying to </a:t>
            </a:r>
            <a:r>
              <a:rPr lang="en-GB" sz="1700"/>
              <a:t>achieve</a:t>
            </a:r>
            <a:r>
              <a:rPr lang="en-GB" sz="1700"/>
              <a:t>, and how you will measure success.</a:t>
            </a:r>
            <a:endParaRPr sz="1700"/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en-GB" sz="1700"/>
              <a:t>Make sure when gathering your data your sample size is inclusive. </a:t>
            </a:r>
            <a:endParaRPr sz="1700"/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en-GB" sz="1700"/>
              <a:t>When presenting data, make sure you consider </a:t>
            </a:r>
            <a:r>
              <a:rPr lang="en-GB" sz="1700"/>
              <a:t>accessibility</a:t>
            </a:r>
            <a:r>
              <a:rPr lang="en-GB" sz="1700"/>
              <a:t> etc. </a:t>
            </a:r>
            <a:endParaRPr sz="1700"/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en-GB" sz="1700"/>
              <a:t>Keep the data simple, don’t visualise it for the sake of it. </a:t>
            </a:r>
            <a:endParaRPr sz="1700"/>
          </a:p>
          <a:p>
            <a:pPr indent="-336550" lvl="0" marL="457200" rtl="0" algn="l">
              <a:spcBef>
                <a:spcPts val="1000"/>
              </a:spcBef>
              <a:spcAft>
                <a:spcPts val="1600"/>
              </a:spcAft>
              <a:buSzPts val="1700"/>
              <a:buChar char="●"/>
            </a:pPr>
            <a:r>
              <a:rPr lang="en-GB" sz="1700"/>
              <a:t>If using data, make sure it’s anonymised. </a:t>
            </a:r>
            <a:endParaRPr sz="1700"/>
          </a:p>
        </p:txBody>
      </p:sp>
      <p:sp>
        <p:nvSpPr>
          <p:cNvPr id="193" name="Google Shape;193;p24"/>
          <p:cNvSpPr/>
          <p:nvPr/>
        </p:nvSpPr>
        <p:spPr>
          <a:xfrm>
            <a:off x="7636825" y="0"/>
            <a:ext cx="15072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dk1"/>
              </a:highlight>
            </a:endParaRPr>
          </a:p>
        </p:txBody>
      </p:sp>
      <p:pic>
        <p:nvPicPr>
          <p:cNvPr id="194" name="Google Shape;19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30700"/>
            <a:ext cx="1359800" cy="4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2575" y="2888726"/>
            <a:ext cx="1296125" cy="194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3788" y="445026"/>
            <a:ext cx="1613698" cy="1613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accent5"/>
                </a:solidFill>
              </a:rPr>
              <a:t>Some people who know how to present well:  </a:t>
            </a:r>
            <a:endParaRPr sz="2600">
              <a:solidFill>
                <a:schemeClr val="accent5"/>
              </a:solidFill>
            </a:endParaRPr>
          </a:p>
        </p:txBody>
      </p:sp>
      <p:sp>
        <p:nvSpPr>
          <p:cNvPr id="202" name="Google Shape;202;p25"/>
          <p:cNvSpPr/>
          <p:nvPr/>
        </p:nvSpPr>
        <p:spPr>
          <a:xfrm>
            <a:off x="7636825" y="0"/>
            <a:ext cx="15072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dk1"/>
              </a:highlight>
            </a:endParaRPr>
          </a:p>
        </p:txBody>
      </p:sp>
      <p:pic>
        <p:nvPicPr>
          <p:cNvPr id="203" name="Google Shape;20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2213" y="3422750"/>
            <a:ext cx="3119550" cy="155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900" y="988938"/>
            <a:ext cx="3360325" cy="18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20700" y="1007050"/>
            <a:ext cx="3295775" cy="184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5"/>
          <p:cNvPicPr preferRelativeResize="0"/>
          <p:nvPr/>
        </p:nvPicPr>
        <p:blipFill rotWithShape="1">
          <a:blip r:embed="rId6">
            <a:alphaModFix/>
          </a:blip>
          <a:srcRect b="0" l="19775" r="26444" t="0"/>
          <a:stretch/>
        </p:blipFill>
        <p:spPr>
          <a:xfrm>
            <a:off x="3504738" y="1264150"/>
            <a:ext cx="1655425" cy="161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69985" y="3158662"/>
            <a:ext cx="1746491" cy="182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5888" y="3145838"/>
            <a:ext cx="2466033" cy="184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6"/>
          <p:cNvSpPr txBox="1"/>
          <p:nvPr>
            <p:ph type="ctrTitle"/>
          </p:nvPr>
        </p:nvSpPr>
        <p:spPr>
          <a:xfrm>
            <a:off x="485875" y="264475"/>
            <a:ext cx="8183700" cy="237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Questions?</a:t>
            </a:r>
            <a:r>
              <a:rPr lang="en-GB" sz="33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6500">
              <a:solidFill>
                <a:schemeClr val="accent5"/>
              </a:solidFill>
            </a:endParaRPr>
          </a:p>
        </p:txBody>
      </p:sp>
      <p:pic>
        <p:nvPicPr>
          <p:cNvPr id="214" name="Google Shape;21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9075" y="264475"/>
            <a:ext cx="2836230" cy="861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6"/>
          <p:cNvSpPr txBox="1"/>
          <p:nvPr>
            <p:ph idx="1" type="subTitle"/>
          </p:nvPr>
        </p:nvSpPr>
        <p:spPr>
          <a:xfrm>
            <a:off x="480150" y="4423400"/>
            <a:ext cx="8183700" cy="46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@zoe_on_the_go                                                                                               #busiscc20</a:t>
            </a:r>
            <a:endParaRPr sz="3000">
              <a:solidFill>
                <a:schemeClr val="accent5"/>
              </a:solidFill>
            </a:endParaRPr>
          </a:p>
        </p:txBody>
      </p:sp>
      <p:pic>
        <p:nvPicPr>
          <p:cNvPr id="216" name="Google Shape;21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1725" y="4299598"/>
            <a:ext cx="1492000" cy="716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accent5"/>
                </a:solidFill>
              </a:rPr>
              <a:t>Some things you can watch at home  </a:t>
            </a:r>
            <a:endParaRPr sz="2600">
              <a:solidFill>
                <a:schemeClr val="accent5"/>
              </a:solidFill>
            </a:endParaRPr>
          </a:p>
        </p:txBody>
      </p:sp>
      <p:sp>
        <p:nvSpPr>
          <p:cNvPr id="222" name="Google Shape;222;p27"/>
          <p:cNvSpPr/>
          <p:nvPr/>
        </p:nvSpPr>
        <p:spPr>
          <a:xfrm>
            <a:off x="7636825" y="0"/>
            <a:ext cx="15072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dk1"/>
              </a:highlight>
            </a:endParaRPr>
          </a:p>
        </p:txBody>
      </p:sp>
      <p:sp>
        <p:nvSpPr>
          <p:cNvPr id="223" name="Google Shape;223;p27"/>
          <p:cNvSpPr txBox="1"/>
          <p:nvPr>
            <p:ph idx="1" type="body"/>
          </p:nvPr>
        </p:nvSpPr>
        <p:spPr>
          <a:xfrm>
            <a:off x="311700" y="1152475"/>
            <a:ext cx="8520600" cy="35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The Speech that Made Obama President </a:t>
            </a:r>
            <a:endParaRPr sz="14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https://www.youtube.com/watch?v=OFPwDe22CoY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Dave Gorman's Modern Life is Goodish </a:t>
            </a:r>
            <a:endParaRPr sz="14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u="sng">
                <a:solidFill>
                  <a:schemeClr val="hlink"/>
                </a:solidFill>
                <a:hlinkClick r:id="rId4"/>
              </a:rPr>
              <a:t>https://t.co/mCFMuhrMz3?amp=1</a:t>
            </a:r>
            <a:r>
              <a:rPr lang="en-GB" sz="1400"/>
              <a:t> 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Human-Centered Data Transformation – Kit Collingwood </a:t>
            </a:r>
            <a:r>
              <a:rPr lang="en-GB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https://www.youtube.com/watch?v=I49wV6IsDAs</a:t>
            </a:r>
            <a:endParaRPr sz="14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Sheryl Sandberg, COO of Facebook, on Using Your Voice For Good </a:t>
            </a:r>
            <a:r>
              <a:rPr lang="en-GB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https://www.youtube.com/watch?v=YZXUcYGprDY</a:t>
            </a:r>
            <a:endParaRPr sz="14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PRESENTING AND PUBLIC SPEAKING TIPS - </a:t>
            </a: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https://www.youtube.com/watch?v=Q5WT2vweFRY</a:t>
            </a:r>
            <a:endParaRPr sz="1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A499"/>
                </a:solidFill>
              </a:rPr>
              <a:t>Who Am I?</a:t>
            </a:r>
            <a:endParaRPr>
              <a:solidFill>
                <a:srgbClr val="00A499"/>
              </a:solidFill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7636825" y="0"/>
            <a:ext cx="15072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dk1"/>
              </a:highlight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68413"/>
            <a:ext cx="2938025" cy="195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017" y="2699950"/>
            <a:ext cx="2738081" cy="182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49525" y="2802038"/>
            <a:ext cx="2801800" cy="17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730700"/>
            <a:ext cx="1359800" cy="4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90286" y="2802050"/>
            <a:ext cx="2155064" cy="1772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25374" y="1046125"/>
            <a:ext cx="1136359" cy="1704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51275" y="1068425"/>
            <a:ext cx="2865650" cy="1825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37375" y="1046125"/>
            <a:ext cx="1086247" cy="1704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5"/>
                </a:solidFill>
              </a:rPr>
              <a:t>Building</a:t>
            </a:r>
            <a:r>
              <a:rPr lang="en-GB">
                <a:solidFill>
                  <a:schemeClr val="accent5"/>
                </a:solidFill>
              </a:rPr>
              <a:t> your </a:t>
            </a:r>
            <a:r>
              <a:rPr lang="en-GB">
                <a:solidFill>
                  <a:schemeClr val="accent5"/>
                </a:solidFill>
              </a:rPr>
              <a:t>presence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82" name="Google Shape;82;p15"/>
          <p:cNvSpPr txBox="1"/>
          <p:nvPr>
            <p:ph idx="1" type="body"/>
          </p:nvPr>
        </p:nvSpPr>
        <p:spPr>
          <a:xfrm>
            <a:off x="311700" y="1515300"/>
            <a:ext cx="5244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Building your brand; being ‘</a:t>
            </a:r>
            <a:r>
              <a:rPr lang="en-GB"/>
              <a:t>visible</a:t>
            </a:r>
            <a:r>
              <a:rPr lang="en-GB"/>
              <a:t>’ 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Getting yourself out there: both physically and virtually.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Online - LinkedIn; Blogs; Social Media etc. 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Physically</a:t>
            </a:r>
            <a:r>
              <a:rPr lang="en-GB"/>
              <a:t> - Networking events; conferences etc.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5"/>
          <p:cNvSpPr/>
          <p:nvPr/>
        </p:nvSpPr>
        <p:spPr>
          <a:xfrm>
            <a:off x="7636825" y="0"/>
            <a:ext cx="15072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dk1"/>
              </a:highlight>
            </a:endParaRPr>
          </a:p>
        </p:txBody>
      </p:sp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30700"/>
            <a:ext cx="1359800" cy="4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2300" y="181750"/>
            <a:ext cx="1149950" cy="114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1350" y="3993541"/>
            <a:ext cx="1300898" cy="114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74675" y="1466625"/>
            <a:ext cx="3115626" cy="239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5"/>
                </a:solidFill>
              </a:rPr>
              <a:t>Why does having a ‘brand’ matter?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93" name="Google Shape;93;p16"/>
          <p:cNvSpPr txBox="1"/>
          <p:nvPr>
            <p:ph idx="1" type="body"/>
          </p:nvPr>
        </p:nvSpPr>
        <p:spPr>
          <a:xfrm>
            <a:off x="311700" y="1152475"/>
            <a:ext cx="6570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en-GB" sz="1700"/>
              <a:t>It will help you get known; people will be associate you with the things you talk about etc. </a:t>
            </a:r>
            <a:endParaRPr sz="1700"/>
          </a:p>
          <a:p>
            <a:pPr indent="-336550" lvl="0" marL="457200" rtl="0" algn="l">
              <a:spcBef>
                <a:spcPts val="1600"/>
              </a:spcBef>
              <a:spcAft>
                <a:spcPts val="0"/>
              </a:spcAft>
              <a:buSzPts val="1700"/>
              <a:buChar char="●"/>
            </a:pPr>
            <a:r>
              <a:rPr lang="en-GB" sz="1700"/>
              <a:t>You want to focus on what you’re good at and be able to ‘sell’ it.  </a:t>
            </a:r>
            <a:endParaRPr sz="1700"/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en-GB" sz="1700"/>
              <a:t>People will resonate with you more if you’re open about who you are and appear authentic.</a:t>
            </a:r>
            <a:endParaRPr sz="1700"/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en-GB" sz="1700"/>
              <a:t>Being able to recognise what messages work best on which channels will help your messages land better. </a:t>
            </a:r>
            <a:endParaRPr sz="17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6"/>
          <p:cNvSpPr/>
          <p:nvPr/>
        </p:nvSpPr>
        <p:spPr>
          <a:xfrm>
            <a:off x="7636825" y="0"/>
            <a:ext cx="15072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dk1"/>
              </a:highlight>
            </a:endParaRPr>
          </a:p>
        </p:txBody>
      </p:sp>
      <p:pic>
        <p:nvPicPr>
          <p:cNvPr id="95" name="Google Shape;9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30700"/>
            <a:ext cx="1359800" cy="4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8500" y="875012"/>
            <a:ext cx="2262300" cy="169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68500" y="3222492"/>
            <a:ext cx="2262298" cy="1508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5"/>
                </a:solidFill>
              </a:rPr>
              <a:t>Tips for presenting well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103" name="Google Shape;103;p17"/>
          <p:cNvSpPr txBox="1"/>
          <p:nvPr>
            <p:ph idx="1" type="body"/>
          </p:nvPr>
        </p:nvSpPr>
        <p:spPr>
          <a:xfrm>
            <a:off x="311700" y="1152475"/>
            <a:ext cx="7234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Do: </a:t>
            </a:r>
            <a:endParaRPr b="1"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Speak </a:t>
            </a:r>
            <a:r>
              <a:rPr lang="en-GB"/>
              <a:t>slowly</a:t>
            </a:r>
            <a:r>
              <a:rPr lang="en-GB"/>
              <a:t> and clearly and be personable, eye contact is still important. 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Consider your </a:t>
            </a:r>
            <a:r>
              <a:rPr lang="en-GB"/>
              <a:t>audience</a:t>
            </a:r>
            <a:r>
              <a:rPr lang="en-GB"/>
              <a:t>, and how to best connect with them. 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Use a mix of words and images. Not everyone engages in the same way.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Keep it simple, and relevant, less is more.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1600"/>
              </a:spcAft>
              <a:buSzPts val="1800"/>
              <a:buChar char="●"/>
            </a:pPr>
            <a:r>
              <a:rPr lang="en-GB"/>
              <a:t>Find your own style. </a:t>
            </a:r>
            <a:endParaRPr/>
          </a:p>
        </p:txBody>
      </p:sp>
      <p:sp>
        <p:nvSpPr>
          <p:cNvPr id="104" name="Google Shape;104;p17"/>
          <p:cNvSpPr/>
          <p:nvPr/>
        </p:nvSpPr>
        <p:spPr>
          <a:xfrm>
            <a:off x="7546000" y="0"/>
            <a:ext cx="15981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dk1"/>
              </a:highlight>
            </a:endParaRPr>
          </a:p>
        </p:txBody>
      </p:sp>
      <p:pic>
        <p:nvPicPr>
          <p:cNvPr id="105" name="Google Shape;10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30700"/>
            <a:ext cx="1359800" cy="4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2182" y="125176"/>
            <a:ext cx="2053724" cy="146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5"/>
                </a:solidFill>
              </a:rPr>
              <a:t>Tips for presenting yourself well </a:t>
            </a:r>
            <a:r>
              <a:rPr i="1" lang="en-GB">
                <a:solidFill>
                  <a:schemeClr val="accent5"/>
                </a:solidFill>
              </a:rPr>
              <a:t>(cont)</a:t>
            </a:r>
            <a:endParaRPr i="1">
              <a:solidFill>
                <a:schemeClr val="accent5"/>
              </a:solidFill>
            </a:endParaRPr>
          </a:p>
        </p:txBody>
      </p:sp>
      <p:sp>
        <p:nvSpPr>
          <p:cNvPr id="112" name="Google Shape;112;p18"/>
          <p:cNvSpPr txBox="1"/>
          <p:nvPr>
            <p:ph idx="1" type="body"/>
          </p:nvPr>
        </p:nvSpPr>
        <p:spPr>
          <a:xfrm>
            <a:off x="311700" y="1152475"/>
            <a:ext cx="6866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Don’t:</a:t>
            </a:r>
            <a:endParaRPr b="1"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Use exactly the same presentation or report for different audiences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Do an hour long talk full of 100 slides; each with 1000 words and no pictures on. 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Use complex data for the sake of it, or throw lots of data at your </a:t>
            </a:r>
            <a:r>
              <a:rPr lang="en-GB"/>
              <a:t>audience</a:t>
            </a:r>
            <a:r>
              <a:rPr lang="en-GB"/>
              <a:t>; make sure </a:t>
            </a:r>
            <a:r>
              <a:rPr lang="en-GB"/>
              <a:t>anything</a:t>
            </a:r>
            <a:r>
              <a:rPr lang="en-GB"/>
              <a:t> you are sharing is relevant and easy to </a:t>
            </a:r>
            <a:r>
              <a:rPr lang="en-GB"/>
              <a:t>interpret</a:t>
            </a:r>
            <a:r>
              <a:rPr lang="en-GB"/>
              <a:t> correctly.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8"/>
          <p:cNvSpPr/>
          <p:nvPr/>
        </p:nvSpPr>
        <p:spPr>
          <a:xfrm>
            <a:off x="7636825" y="0"/>
            <a:ext cx="15072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dk1"/>
              </a:highlight>
            </a:endParaRPr>
          </a:p>
        </p:txBody>
      </p:sp>
      <p:pic>
        <p:nvPicPr>
          <p:cNvPr id="114" name="Google Shape;11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30700"/>
            <a:ext cx="1359800" cy="4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4950" y="3964925"/>
            <a:ext cx="1178575" cy="117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9"/>
          <p:cNvPicPr preferRelativeResize="0"/>
          <p:nvPr/>
        </p:nvPicPr>
        <p:blipFill rotWithShape="1">
          <a:blip r:embed="rId3">
            <a:alphaModFix/>
          </a:blip>
          <a:srcRect b="8917" l="-2129" r="2129" t="0"/>
          <a:stretch/>
        </p:blipFill>
        <p:spPr>
          <a:xfrm>
            <a:off x="5669425" y="694245"/>
            <a:ext cx="3572050" cy="2089156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9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5"/>
                </a:solidFill>
              </a:rPr>
              <a:t>Different ways to tell your story</a:t>
            </a:r>
            <a:endParaRPr>
              <a:solidFill>
                <a:schemeClr val="accent5"/>
              </a:solidFill>
            </a:endParaRPr>
          </a:p>
        </p:txBody>
      </p:sp>
      <p:pic>
        <p:nvPicPr>
          <p:cNvPr id="122" name="Google Shape;122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1712" y="3040738"/>
            <a:ext cx="3625772" cy="201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1068425"/>
            <a:ext cx="2887099" cy="179615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4" name="Google Shape;124;p19"/>
          <p:cNvGraphicFramePr/>
          <p:nvPr/>
        </p:nvGraphicFramePr>
        <p:xfrm>
          <a:off x="5764263" y="3227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{4A4B2381-7B04-4B02-8FF1-5D54765C9382}</a:tableStyleId>
              </a:tblPr>
              <a:tblGrid>
                <a:gridCol w="1232575"/>
                <a:gridCol w="1387650"/>
                <a:gridCol w="1170575"/>
              </a:tblGrid>
              <a:tr h="1812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3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latin typeface="Avenir"/>
                          <a:ea typeface="Avenir"/>
                          <a:cs typeface="Avenir"/>
                          <a:sym typeface="Avenir"/>
                        </a:rPr>
                        <a:t>High-level figures</a:t>
                      </a:r>
                      <a:endParaRPr sz="8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/>
                </a:tc>
              </a:tr>
              <a:tr h="1812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3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latin typeface="Avenir"/>
                          <a:ea typeface="Avenir"/>
                          <a:cs typeface="Avenir"/>
                          <a:sym typeface="Avenir"/>
                        </a:rPr>
                        <a:t>Sector-wide churn rate</a:t>
                      </a:r>
                      <a:endParaRPr sz="8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3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latin typeface="Avenir"/>
                          <a:ea typeface="Avenir"/>
                          <a:cs typeface="Avenir"/>
                          <a:sym typeface="Avenir"/>
                        </a:rPr>
                        <a:t>440,000</a:t>
                      </a:r>
                      <a:endParaRPr sz="8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3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latin typeface="Avenir"/>
                          <a:ea typeface="Avenir"/>
                          <a:cs typeface="Avenir"/>
                          <a:sym typeface="Avenir"/>
                        </a:rPr>
                        <a:t>jobs per anum</a:t>
                      </a:r>
                      <a:endParaRPr sz="8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19050" marB="19050" marR="28575" marL="28575" anchor="b"/>
                </a:tc>
              </a:tr>
              <a:tr h="1603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latin typeface="Avenir"/>
                          <a:ea typeface="Avenir"/>
                          <a:cs typeface="Avenir"/>
                          <a:sym typeface="Avenir"/>
                        </a:rPr>
                        <a:t>Total potential cost</a:t>
                      </a:r>
                      <a:endParaRPr sz="8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latin typeface="Avenir"/>
                          <a:ea typeface="Avenir"/>
                          <a:cs typeface="Avenir"/>
                          <a:sym typeface="Avenir"/>
                        </a:rPr>
                        <a:t> £1,602,480,000.00</a:t>
                      </a:r>
                      <a:endParaRPr sz="8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latin typeface="Avenir"/>
                          <a:ea typeface="Avenir"/>
                          <a:cs typeface="Avenir"/>
                          <a:sym typeface="Avenir"/>
                        </a:rPr>
                        <a:t>of churn</a:t>
                      </a:r>
                      <a:endParaRPr sz="8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19050" marB="19050" marR="28575" marL="28575" anchor="b"/>
                </a:tc>
              </a:tr>
              <a:tr h="1812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/>
                </a:tc>
              </a:tr>
              <a:tr h="1812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3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latin typeface="Avenir"/>
                          <a:ea typeface="Avenir"/>
                          <a:cs typeface="Avenir"/>
                          <a:sym typeface="Avenir"/>
                        </a:rPr>
                        <a:t>Total potential savings %</a:t>
                      </a:r>
                      <a:endParaRPr sz="8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3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latin typeface="Avenir"/>
                          <a:ea typeface="Avenir"/>
                          <a:cs typeface="Avenir"/>
                          <a:sym typeface="Avenir"/>
                        </a:rPr>
                        <a:t>Value of savings</a:t>
                      </a:r>
                      <a:endParaRPr sz="8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/>
                </a:tc>
              </a:tr>
              <a:tr h="1812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3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latin typeface="Avenir"/>
                          <a:ea typeface="Avenir"/>
                          <a:cs typeface="Avenir"/>
                          <a:sym typeface="Avenir"/>
                        </a:rPr>
                        <a:t>10%</a:t>
                      </a:r>
                      <a:endParaRPr sz="8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3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latin typeface="Avenir"/>
                          <a:ea typeface="Avenir"/>
                          <a:cs typeface="Avenir"/>
                          <a:sym typeface="Avenir"/>
                        </a:rPr>
                        <a:t>£20,636,000.00</a:t>
                      </a:r>
                      <a:endParaRPr sz="8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/>
                </a:tc>
              </a:tr>
              <a:tr h="1812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3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latin typeface="Avenir"/>
                          <a:ea typeface="Avenir"/>
                          <a:cs typeface="Avenir"/>
                          <a:sym typeface="Avenir"/>
                        </a:rPr>
                        <a:t>25%</a:t>
                      </a:r>
                      <a:endParaRPr sz="8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3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latin typeface="Avenir"/>
                          <a:ea typeface="Avenir"/>
                          <a:cs typeface="Avenir"/>
                          <a:sym typeface="Avenir"/>
                        </a:rPr>
                        <a:t>£51,590,000.00</a:t>
                      </a:r>
                      <a:endParaRPr sz="8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/>
                </a:tc>
              </a:tr>
              <a:tr h="1812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3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latin typeface="Avenir"/>
                          <a:ea typeface="Avenir"/>
                          <a:cs typeface="Avenir"/>
                          <a:sym typeface="Avenir"/>
                        </a:rPr>
                        <a:t>50%</a:t>
                      </a:r>
                      <a:endParaRPr sz="8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3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latin typeface="Avenir"/>
                          <a:ea typeface="Avenir"/>
                          <a:cs typeface="Avenir"/>
                          <a:sym typeface="Avenir"/>
                        </a:rPr>
                        <a:t>£103,180,000.00</a:t>
                      </a:r>
                      <a:endParaRPr sz="8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/>
                </a:tc>
              </a:tr>
              <a:tr h="1812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3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latin typeface="Avenir"/>
                          <a:ea typeface="Avenir"/>
                          <a:cs typeface="Avenir"/>
                          <a:sym typeface="Avenir"/>
                        </a:rPr>
                        <a:t>75%</a:t>
                      </a:r>
                      <a:endParaRPr sz="8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3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latin typeface="Avenir"/>
                          <a:ea typeface="Avenir"/>
                          <a:cs typeface="Avenir"/>
                          <a:sym typeface="Avenir"/>
                        </a:rPr>
                        <a:t>£154,770,000.00</a:t>
                      </a:r>
                      <a:endParaRPr sz="8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/>
                </a:tc>
              </a:tr>
            </a:tbl>
          </a:graphicData>
        </a:graphic>
      </p:graphicFrame>
      <p:pic>
        <p:nvPicPr>
          <p:cNvPr id="125" name="Google Shape;125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87099" y="1068425"/>
            <a:ext cx="2967350" cy="1727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5"/>
                </a:solidFill>
              </a:rPr>
              <a:t>Why use data to help to sell yourself?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131" name="Google Shape;131;p20"/>
          <p:cNvSpPr txBox="1"/>
          <p:nvPr>
            <p:ph idx="1" type="body"/>
          </p:nvPr>
        </p:nvSpPr>
        <p:spPr>
          <a:xfrm>
            <a:off x="311700" y="1152475"/>
            <a:ext cx="6928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There are lots of reasons we use data; we use it to:</a:t>
            </a:r>
            <a:endParaRPr sz="1600"/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To monitor delivery against targets and understand if we’re achieving our goals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To identify any trends and analyse what is or isn’t working how we expected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To understand any gaps or options that we could target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To make recommendations on improvements we could make</a:t>
            </a:r>
            <a:endParaRPr sz="16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600"/>
              <a:t>Put it simply we use it to build understanding and confidence, both our own and others </a:t>
            </a:r>
            <a:endParaRPr sz="16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0"/>
          <p:cNvSpPr/>
          <p:nvPr/>
        </p:nvSpPr>
        <p:spPr>
          <a:xfrm>
            <a:off x="7636825" y="0"/>
            <a:ext cx="15072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dk1"/>
              </a:highlight>
            </a:endParaRPr>
          </a:p>
        </p:txBody>
      </p:sp>
      <p:pic>
        <p:nvPicPr>
          <p:cNvPr id="133" name="Google Shape;13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30700"/>
            <a:ext cx="1359800" cy="4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8875" y="4067975"/>
            <a:ext cx="2170550" cy="107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5"/>
                </a:solidFill>
              </a:rPr>
              <a:t>What is data?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140" name="Google Shape;140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</a:rPr>
              <a:t>Quantitative - data that is easy to quantify or count. 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-GB" sz="1400">
                <a:solidFill>
                  <a:srgbClr val="000000"/>
                </a:solidFill>
              </a:rPr>
              <a:t>It’s always numerical. 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-GB" sz="1400">
                <a:solidFill>
                  <a:srgbClr val="000000"/>
                </a:solidFill>
              </a:rPr>
              <a:t>It’s structured. </a:t>
            </a:r>
            <a:endParaRPr sz="1400">
              <a:solidFill>
                <a:srgbClr val="000000"/>
              </a:solidFill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-GB" sz="1400">
                <a:solidFill>
                  <a:srgbClr val="000000"/>
                </a:solidFill>
              </a:rPr>
              <a:t>Metrics</a:t>
            </a:r>
            <a:endParaRPr sz="1400">
              <a:solidFill>
                <a:srgbClr val="000000"/>
              </a:solidFill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-GB" sz="1400">
                <a:solidFill>
                  <a:srgbClr val="000000"/>
                </a:solidFill>
              </a:rPr>
              <a:t>Analytics </a:t>
            </a:r>
            <a:endParaRPr sz="1400">
              <a:solidFill>
                <a:srgbClr val="000000"/>
              </a:solidFill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-GB" sz="1400">
                <a:solidFill>
                  <a:srgbClr val="000000"/>
                </a:solidFill>
              </a:rPr>
              <a:t>Key Performance Indicators 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</a:rPr>
              <a:t>Qualitative - </a:t>
            </a:r>
            <a:r>
              <a:rPr lang="en-GB" sz="1400">
                <a:solidFill>
                  <a:srgbClr val="000000"/>
                </a:solidFill>
                <a:highlight>
                  <a:srgbClr val="FFFFFF"/>
                </a:highlight>
              </a:rPr>
              <a:t>data that cannot be counted, measured or easily expressed using numbers</a:t>
            </a:r>
            <a:endParaRPr sz="14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-GB" sz="1400">
                <a:solidFill>
                  <a:srgbClr val="000000"/>
                </a:solidFill>
                <a:highlight>
                  <a:srgbClr val="FFFFFF"/>
                </a:highlight>
              </a:rPr>
              <a:t>It’s not numerical. </a:t>
            </a:r>
            <a:endParaRPr sz="14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-GB" sz="1400">
                <a:solidFill>
                  <a:srgbClr val="000000"/>
                </a:solidFill>
                <a:highlight>
                  <a:srgbClr val="FFFFFF"/>
                </a:highlight>
              </a:rPr>
              <a:t>It’s unstructured.</a:t>
            </a:r>
            <a:endParaRPr sz="14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-GB">
                <a:solidFill>
                  <a:srgbClr val="000000"/>
                </a:solidFill>
                <a:highlight>
                  <a:srgbClr val="FFFFFF"/>
                </a:highlight>
              </a:rPr>
              <a:t>Ethnographic  (This is data about a group) Focus Groups etc; surveys etc.</a:t>
            </a:r>
            <a:endParaRPr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-GB">
                <a:solidFill>
                  <a:srgbClr val="000000"/>
                </a:solidFill>
                <a:highlight>
                  <a:srgbClr val="FFFFFF"/>
                </a:highlight>
              </a:rPr>
              <a:t>Interpretive (This is data about an Individual) Interviews, participant observation etc. 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41" name="Google Shape;141;p21"/>
          <p:cNvSpPr/>
          <p:nvPr/>
        </p:nvSpPr>
        <p:spPr>
          <a:xfrm>
            <a:off x="7694600" y="0"/>
            <a:ext cx="14493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dk1"/>
              </a:highlight>
            </a:endParaRPr>
          </a:p>
        </p:txBody>
      </p:sp>
      <p:pic>
        <p:nvPicPr>
          <p:cNvPr id="142" name="Google Shape;14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30700"/>
            <a:ext cx="1359800" cy="4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3900" y="695089"/>
            <a:ext cx="3190700" cy="1595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lum">
  <a:themeElements>
    <a:clrScheme name="Plum">
      <a:dk1>
        <a:srgbClr val="611BB8"/>
      </a:dk1>
      <a:lt1>
        <a:srgbClr val="FFFFFF"/>
      </a:lt1>
      <a:dk2>
        <a:srgbClr val="000000"/>
      </a:dk2>
      <a:lt2>
        <a:srgbClr val="7F7F7F"/>
      </a:lt2>
      <a:accent1>
        <a:srgbClr val="333333"/>
      </a:accent1>
      <a:accent2>
        <a:srgbClr val="5E2B97"/>
      </a:accent2>
      <a:accent3>
        <a:srgbClr val="7E57C2"/>
      </a:accent3>
      <a:accent4>
        <a:srgbClr val="C77025"/>
      </a:accent4>
      <a:accent5>
        <a:srgbClr val="009688"/>
      </a:accent5>
      <a:accent6>
        <a:srgbClr val="FFD600"/>
      </a:accent6>
      <a:hlink>
        <a:srgbClr val="009688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